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8" r:id="rId5"/>
    <p:sldId id="262" r:id="rId6"/>
    <p:sldId id="266" r:id="rId7"/>
    <p:sldId id="261" r:id="rId8"/>
    <p:sldId id="263" r:id="rId9"/>
    <p:sldId id="264" r:id="rId10"/>
    <p:sldId id="267" r:id="rId11"/>
    <p:sldId id="269" r:id="rId12"/>
    <p:sldId id="272" r:id="rId13"/>
    <p:sldId id="270" r:id="rId14"/>
    <p:sldId id="275" r:id="rId15"/>
    <p:sldId id="273" r:id="rId16"/>
    <p:sldId id="277" r:id="rId17"/>
    <p:sldId id="276" r:id="rId18"/>
    <p:sldId id="274" r:id="rId19"/>
    <p:sldId id="265" r:id="rId20"/>
    <p:sldId id="25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60" autoAdjust="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789C9-DFF6-4237-8F0C-419CFCF4168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9E4EA-DC53-4294-85DD-05F0E1530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69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1C4CB-1C53-4706-A895-7789D8D74281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A8010-9201-4344-B261-3C71EF392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14604-2D76-4CC1-8A26-C46FA2F1FB9A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B8507-8CCC-4810-A451-838184EC5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42BB6-A4E8-440D-B783-B41D12817C4C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38A10-41F1-41BA-9060-2DBED97CC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1D99-F1DF-4AC1-A974-78776466499B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30D5-4459-4CBE-9C3B-9B9027380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C2A76-CF84-4D78-92E6-6121E4F39E19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A2548-9289-4DC5-BF13-00241140E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B37C-6671-44F9-B6BF-19531E5D6FF3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4F898-DF11-40A0-B839-E2C2FDFA3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6D821-E9EB-4074-B80B-380389E5676F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1118E-CE29-4896-A6AD-A1B528841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50AC9-E780-4EFE-B9BE-4CD43E9A69B3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FE0A1-282C-4356-8015-71F67BE1D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431EC-D0BE-4421-B078-B7CF3A02DBD8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1CE6F-C365-4750-A9AA-E6FB6623D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89769-1E16-496C-B603-58EB2675BA15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74BC4-217B-4A3E-86B9-49368E4A4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96AF-C449-4952-8B7C-FE1A1DB101FE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6F390-164B-4C61-BEF3-2DC76BFAF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965A43-FF1D-4D29-8831-22DEBE827420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99ACF2-EF52-4E57-89B0-3C7D81AEB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proshkolu.ru/gofile/698961-a112249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resniy.kiev.ua/imglib/_newimage/old/culture/literaturekiev/book_open.jpg" TargetMode="External"/><Relationship Id="rId3" Type="http://schemas.openxmlformats.org/officeDocument/2006/relationships/hyperlink" Target="http://animashky.ru/flist/objiv/2/7.gif" TargetMode="External"/><Relationship Id="rId7" Type="http://schemas.openxmlformats.org/officeDocument/2006/relationships/hyperlink" Target="http://www.algaishkolatrhree.okis.ru/img/algaishkolatrhre/ino.jpg" TargetMode="External"/><Relationship Id="rId2" Type="http://schemas.openxmlformats.org/officeDocument/2006/relationships/hyperlink" Target="http://img.yandex.net/i/search/z-images__mask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shkolu.ru/content/media/pic/std/1000000/699000/698961-ebef692daa897be1.gif" TargetMode="External"/><Relationship Id="rId5" Type="http://schemas.openxmlformats.org/officeDocument/2006/relationships/hyperlink" Target="http://www.a4format.ru/index_pic.php?data=photos/40fe5829.jpg&amp;percenta" TargetMode="External"/><Relationship Id="rId4" Type="http://schemas.openxmlformats.org/officeDocument/2006/relationships/hyperlink" Target="http://animashky.ru/flist/obnauk/4/113.gi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algaishkolatrhree.okis.ru/img/algaishkolatrhre/ino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772400" cy="3744415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русского языка </a:t>
            </a:r>
            <a:b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7 классе </a:t>
            </a:r>
            <a:b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 теме</a:t>
            </a:r>
            <a:b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«Степени </a:t>
            </a:r>
            <a:b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сравнения  наречий»</a:t>
            </a:r>
            <a:b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Сравните предложения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4641379"/>
          </a:xfrm>
        </p:spPr>
        <p:txBody>
          <a:bodyPr/>
          <a:lstStyle/>
          <a:p>
            <a:pPr algn="ctr">
              <a:buNone/>
            </a:pPr>
            <a:r>
              <a:rPr lang="ru-RU" sz="5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Наш класс дружнее, чем шестой.</a:t>
            </a:r>
          </a:p>
          <a:p>
            <a:pPr algn="ctr">
              <a:buNone/>
            </a:pPr>
            <a:r>
              <a:rPr lang="ru-RU" sz="5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лес шумит дружней,</a:t>
            </a:r>
          </a:p>
          <a:p>
            <a:pPr algn="ctr">
              <a:buNone/>
            </a:pPr>
            <a:r>
              <a:rPr lang="ru-RU" sz="5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когда деревьев много. </a:t>
            </a:r>
            <a:endParaRPr lang="ru-RU" sz="5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19672" y="4077072"/>
            <a:ext cx="9361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427984" y="2348880"/>
            <a:ext cx="25202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427984" y="2276872"/>
            <a:ext cx="25202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555776" y="2276872"/>
            <a:ext cx="158417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43808" y="4149080"/>
            <a:ext cx="22322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843808" y="4077072"/>
            <a:ext cx="22322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452320" y="4077072"/>
            <a:ext cx="4320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732240" y="4077072"/>
            <a:ext cx="5040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940152" y="4077072"/>
            <a:ext cx="5040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292080" y="4077072"/>
            <a:ext cx="4320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Блок-схема: узел 30"/>
          <p:cNvSpPr/>
          <p:nvPr/>
        </p:nvSpPr>
        <p:spPr>
          <a:xfrm flipV="1">
            <a:off x="7308304" y="4077072"/>
            <a:ext cx="72010" cy="72007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6588224" y="4077072"/>
            <a:ext cx="72008" cy="7200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 flipV="1">
            <a:off x="5796136" y="4077072"/>
            <a:ext cx="72008" cy="7200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множение 33"/>
          <p:cNvSpPr/>
          <p:nvPr/>
        </p:nvSpPr>
        <p:spPr>
          <a:xfrm>
            <a:off x="3779912" y="3140968"/>
            <a:ext cx="504056" cy="432048"/>
          </a:xfrm>
          <a:prstGeom prst="mathMultiply">
            <a:avLst>
              <a:gd name="adj1" fmla="val 1218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множение 34"/>
          <p:cNvSpPr/>
          <p:nvPr/>
        </p:nvSpPr>
        <p:spPr>
          <a:xfrm>
            <a:off x="3275856" y="1412776"/>
            <a:ext cx="504056" cy="432048"/>
          </a:xfrm>
          <a:prstGeom prst="mathMultiply">
            <a:avLst>
              <a:gd name="adj1" fmla="val 1218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Выгнутая вверх стрелка 35"/>
          <p:cNvSpPr/>
          <p:nvPr/>
        </p:nvSpPr>
        <p:spPr>
          <a:xfrm>
            <a:off x="3779912" y="1340768"/>
            <a:ext cx="2232248" cy="360040"/>
          </a:xfrm>
          <a:prstGeom prst="curvedDownArrow">
            <a:avLst>
              <a:gd name="adj1" fmla="val 36904"/>
              <a:gd name="adj2" fmla="val 92667"/>
              <a:gd name="adj3" fmla="val 4616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>
            <a:off x="4355976" y="3212976"/>
            <a:ext cx="2232248" cy="360040"/>
          </a:xfrm>
          <a:prstGeom prst="curvedDownArrow">
            <a:avLst>
              <a:gd name="adj1" fmla="val 36904"/>
              <a:gd name="adj2" fmla="val 92667"/>
              <a:gd name="adj3" fmla="val 4616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48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8640960" cy="525658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880320"/>
                <a:gridCol w="2880320"/>
                <a:gridCol w="2880320"/>
              </a:tblGrid>
              <a:tr h="982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endParaRPr lang="ru-RU" sz="2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Имя прилагательное</a:t>
                      </a:r>
                      <a:endParaRPr lang="ru-RU" sz="2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Наречие </a:t>
                      </a:r>
                      <a:endParaRPr lang="ru-RU" sz="2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82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Обозначает</a:t>
                      </a:r>
                      <a:endParaRPr lang="ru-RU" sz="2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2400" b="1" i="1">
                          <a:latin typeface="Times New Roman" pitchFamily="18" charset="0"/>
                          <a:cs typeface="Times New Roman" pitchFamily="18" charset="0"/>
                        </a:rPr>
                        <a:t>Признак предмета</a:t>
                      </a:r>
                      <a:endParaRPr lang="ru-RU" sz="2400" b="1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Признак действия</a:t>
                      </a:r>
                      <a:endParaRPr lang="ru-RU" sz="2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27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Относится </a:t>
                      </a:r>
                      <a:endParaRPr lang="ru-RU" sz="2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2400" b="1" i="1">
                          <a:latin typeface="Times New Roman" pitchFamily="18" charset="0"/>
                          <a:cs typeface="Times New Roman" pitchFamily="18" charset="0"/>
                        </a:rPr>
                        <a:t>К имени существительному</a:t>
                      </a:r>
                      <a:endParaRPr lang="ru-RU" sz="2400" b="1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 К глаголу </a:t>
                      </a:r>
                      <a:endParaRPr lang="ru-RU" sz="2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82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Отвечает на вопрос</a:t>
                      </a:r>
                      <a:endParaRPr lang="ru-RU" sz="2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Какой ? Какая ? Какое ?</a:t>
                      </a:r>
                      <a:endParaRPr lang="ru-RU" sz="2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Как? Каким образом?</a:t>
                      </a:r>
                      <a:endParaRPr lang="ru-RU" sz="2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82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В предложении является</a:t>
                      </a:r>
                      <a:endParaRPr lang="ru-RU" sz="2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Сказуемым</a:t>
                      </a:r>
                      <a:endParaRPr lang="ru-RU" sz="2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Обстоятельством</a:t>
                      </a:r>
                      <a:endParaRPr lang="ru-RU" sz="2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143000"/>
          </a:xfrm>
        </p:spPr>
        <p:txBody>
          <a:bodyPr/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Прилагательное или наречие?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853136"/>
          </a:xfrm>
        </p:spPr>
        <p:txBody>
          <a:bodyPr/>
          <a:lstStyle/>
          <a:p>
            <a:pPr>
              <a:buNone/>
            </a:pP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каждым днём синеет 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мягче</a:t>
            </a:r>
          </a:p>
          <a:p>
            <a:pPr>
              <a:buNone/>
            </a:pP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Даль оттаявших полей,</a:t>
            </a:r>
          </a:p>
          <a:p>
            <a:pPr>
              <a:buNone/>
            </a:pP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 в небе светит 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выше</a:t>
            </a: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Воздух 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легче</a:t>
            </a: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теплей</a:t>
            </a: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buNone/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И.Бунин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множение 4"/>
          <p:cNvSpPr/>
          <p:nvPr/>
        </p:nvSpPr>
        <p:spPr>
          <a:xfrm>
            <a:off x="4572000" y="3356992"/>
            <a:ext cx="504056" cy="432048"/>
          </a:xfrm>
          <a:prstGeom prst="mathMultiply">
            <a:avLst>
              <a:gd name="adj1" fmla="val 1218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/>
          <p:cNvSpPr/>
          <p:nvPr/>
        </p:nvSpPr>
        <p:spPr>
          <a:xfrm>
            <a:off x="5220072" y="1556792"/>
            <a:ext cx="504056" cy="432048"/>
          </a:xfrm>
          <a:prstGeom prst="mathMultiply">
            <a:avLst>
              <a:gd name="adj1" fmla="val 1218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/>
          <p:cNvSpPr/>
          <p:nvPr/>
        </p:nvSpPr>
        <p:spPr>
          <a:xfrm>
            <a:off x="755576" y="4149080"/>
            <a:ext cx="504056" cy="432048"/>
          </a:xfrm>
          <a:prstGeom prst="mathMultiply">
            <a:avLst>
              <a:gd name="adj1" fmla="val 1218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1547664" y="4149080"/>
            <a:ext cx="1944216" cy="432048"/>
          </a:xfrm>
          <a:prstGeom prst="curvedDownArrow">
            <a:avLst>
              <a:gd name="adj1" fmla="val 36904"/>
              <a:gd name="adj2" fmla="val 92667"/>
              <a:gd name="adj3" fmla="val 4616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5292080" y="3356992"/>
            <a:ext cx="2232248" cy="360040"/>
          </a:xfrm>
          <a:prstGeom prst="curvedDownArrow">
            <a:avLst>
              <a:gd name="adj1" fmla="val 36904"/>
              <a:gd name="adj2" fmla="val 92667"/>
              <a:gd name="adj3" fmla="val 4616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5724128" y="1556792"/>
            <a:ext cx="2232248" cy="360040"/>
          </a:xfrm>
          <a:prstGeom prst="curvedDownArrow">
            <a:avLst>
              <a:gd name="adj1" fmla="val 36904"/>
              <a:gd name="adj2" fmla="val 92667"/>
              <a:gd name="adj3" fmla="val 4616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1547664" y="4077072"/>
            <a:ext cx="3816424" cy="504056"/>
          </a:xfrm>
          <a:prstGeom prst="curvedDownArrow">
            <a:avLst>
              <a:gd name="adj1" fmla="val 36904"/>
              <a:gd name="adj2" fmla="val 92667"/>
              <a:gd name="adj3" fmla="val 5221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964488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ВЫБОРОЧНЫЙ ДИКТАНТ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1" y="1397000"/>
          <a:ext cx="8856987" cy="476830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36325"/>
                <a:gridCol w="1906470"/>
                <a:gridCol w="1684280"/>
                <a:gridCol w="1745086"/>
                <a:gridCol w="1884826"/>
              </a:tblGrid>
              <a:tr h="158943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Говорил громче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Веселее разгорается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Вода темнее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Рассказ интереснее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Река глубже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8943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Снега синей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Прыгнул выше</a:t>
                      </a:r>
                    </a:p>
                    <a:p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 Трещала сильнее</a:t>
                      </a:r>
                    </a:p>
                    <a:p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 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Дерево выше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 Становится темнее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8943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 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Река шире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 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Дышим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глубже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 Папа сильнее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14. Шагнул шире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15. Рассказы -</a:t>
                      </a:r>
                    </a:p>
                    <a:p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вает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интереснее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59832" y="6165304"/>
            <a:ext cx="3088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ПРОВЕРЬ СЕБЯ!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ПРОВЕРЬ СЕБЯ!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Степени сравнения наречий</a:t>
            </a:r>
          </a:p>
          <a:p>
            <a:pPr algn="ctr">
              <a:buNone/>
            </a:pPr>
            <a:endParaRPr lang="ru-RU" sz="4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1,2,7,8,10,12,14,15</a:t>
            </a:r>
            <a:endParaRPr lang="ru-RU" sz="8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5085184"/>
            <a:ext cx="383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4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КОНСТРУИРОВАНИЕ ПРЕДЛОЖЕНИЙ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Составить 2 предложения с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1) красивее – наречием;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2) красивее – прилагательным.</a:t>
            </a:r>
          </a:p>
          <a:p>
            <a:pPr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Я пишу красивее товарища.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Вид из моего окна красивее.</a:t>
            </a:r>
          </a:p>
          <a:p>
            <a:pPr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20" name="Picture 4" descr="Картинка 3 из 383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568952" cy="60486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99792" y="1124744"/>
            <a:ext cx="33297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9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3429000"/>
            <a:ext cx="68139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ПОДУМАЙ И ОТВЕТЬ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1052736"/>
            <a:ext cx="66247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Укажите наречие в сравнительной степени: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А) читает внимательнее;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медленнее всех бежал;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В) книга интереснее.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1124744"/>
            <a:ext cx="66967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Найдите предложение с ошибкой в употреблении наречия: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А) Он слушал более внимательно.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Ты сделал работу лучше всех.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В) Я стараюсь писать более красивее.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Г)Мой брат рисует хуже меня.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3212976"/>
            <a:ext cx="64063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ПРОВЕРЬ СЕБЯ!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2348880"/>
            <a:ext cx="9361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marL="342900" indent="-342900">
              <a:buAutoNum type="arabicPeriod"/>
            </a:pP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20"/>
                            </p:stCondLst>
                            <p:childTnLst>
                              <p:par>
                                <p:cTn id="5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2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упрочить ваши знания,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Даю домашнее задание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1. п. 34;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2. На «4»: упражнение 214;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3. На «5»: подобрать и записать пословицы с наречиями в сравнительной степени.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Давайте пошушукаемся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понял…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 понравилось…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узнал…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хотелось, чтобы…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 нужно…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пасибо большое">
            <a:hlinkClick r:id="rId2" tooltip="спасибо большое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76672"/>
            <a:ext cx="5832648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Untitled-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036496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476672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052736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Познакомить со способами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степеней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сравнения наречий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сформировать умение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образовывать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возможные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степеней сравнения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наречий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обеспечить усвоение способов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отличия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омонимичных форм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прилагательных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наречий.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509120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развивать умение работать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предложением;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развивать умение работать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 словом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764704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Формирование  сознательной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дисциплины;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формирование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целеустремлённости,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трудолюбия,  аккуратности;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воспитание любви к родному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языку, его красоте,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образности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7" descr="kniga5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3717032"/>
            <a:ext cx="3096344" cy="232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 – ресурсы: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http://img.yandex.net/i/search/z-images__mask.png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цветущий луг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http://animashky.ru/flist/objiv/2/7.gif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бабочки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http://animashky.ru/flist/obnauk/4/113.gif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глаза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http://www.a4format.ru/index_pic.php?data=photos/40fe5829.jpg&amp;percenta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Ф.И.Тютчев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http://www.proshkolu.ru/content/media/pic/std/1000000/699000/698961-ebef692daa897be1.gif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спасибо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http://www.algaishkolatrhree.okis.ru/img/algaishkolatrhre/ino.jpg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сова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http://www.interesniy.kiev.ua/imglib/_newimage/old/culture/literaturekiev/book_open.jpg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раскрытая книга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Ф.И. Тютчев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4968552" cy="5256584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небе тают облака,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И, лучистая на зное,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искрах катится река,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Словно зеркало стальное...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 от часу жар сильней,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Тень ушла к немым дубровам,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 белеющих полей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Веет запахом медовым.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Чудный день! Пройдут века –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Так же будут, в вечном строе,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Течь и искриться река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поля дышать на зное.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Картинка 15 из 362"/>
          <p:cNvPicPr>
            <a:picLocks noChangeAspect="1" noChangeArrowheads="1"/>
          </p:cNvPicPr>
          <p:nvPr/>
        </p:nvPicPr>
        <p:blipFill>
          <a:blip r:embed="rId2" cstate="print"/>
          <a:srcRect l="10661" r="9382" b="10448"/>
          <a:stretch>
            <a:fillRect/>
          </a:stretch>
        </p:blipFill>
        <p:spPr bwMode="auto">
          <a:xfrm>
            <a:off x="5364088" y="1052736"/>
            <a:ext cx="3240360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ПРЕДЛОЖЕНИЯ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 от часу жар сильней,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Тень ушла к немым дубровам,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 белеющих полей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Веет запахом медовым. </a:t>
            </a:r>
          </a:p>
          <a:p>
            <a:pPr marL="514350" indent="-514350" algn="ctr"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Определите структуру предложения.</a:t>
            </a:r>
          </a:p>
          <a:p>
            <a:pPr marL="514350" indent="-514350" algn="ctr">
              <a:buFont typeface="Arial" charset="0"/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Укажите односоставное предложение.</a:t>
            </a:r>
          </a:p>
          <a:p>
            <a:pPr marL="514350" indent="-514350" algn="ctr"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Чем выражено сказуемое в первом предложении?</a:t>
            </a:r>
          </a:p>
          <a:p>
            <a:pPr marL="514350" indent="-514350" algn="ctr"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Подберите однокоренные слова к слову БЕЛЕЮЩИХ.</a:t>
            </a:r>
          </a:p>
          <a:p>
            <a:pPr marL="514350" indent="-514350"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5. Как образуются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степени сравнения прилагательных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771800" y="2348880"/>
            <a:ext cx="8640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835696" y="2276872"/>
            <a:ext cx="7920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364088" y="1700808"/>
            <a:ext cx="13681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364088" y="1772816"/>
            <a:ext cx="13681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427984" y="1700808"/>
            <a:ext cx="7920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771800" y="2276872"/>
            <a:ext cx="8640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411760" y="3501008"/>
            <a:ext cx="9361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411760" y="3429000"/>
            <a:ext cx="9361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53 из 1662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260659"/>
            <a:ext cx="2490844" cy="2448000"/>
          </a:xfrm>
          <a:prstGeom prst="rect">
            <a:avLst/>
          </a:prstGeom>
          <a:noFill/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563888" y="620688"/>
            <a:ext cx="5112568" cy="2230686"/>
          </a:xfrm>
          <a:prstGeom prst="wedgeRoundRectCallout">
            <a:avLst>
              <a:gd name="adj1" fmla="val -64186"/>
              <a:gd name="adj2" fmla="val 83794"/>
              <a:gd name="adj3" fmla="val 16667"/>
            </a:avLst>
          </a:prstGeom>
          <a:solidFill>
            <a:srgbClr val="FF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ОБРАТИМСЯ ЗА СПРАВКОЙ</a:t>
            </a:r>
            <a:endParaRPr lang="ru-RU" sz="5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949081"/>
              </p:ext>
            </p:extLst>
          </p:nvPr>
        </p:nvGraphicFramePr>
        <p:xfrm>
          <a:off x="1619672" y="1518999"/>
          <a:ext cx="7272808" cy="516177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980220"/>
                <a:gridCol w="1980220"/>
                <a:gridCol w="1980220"/>
                <a:gridCol w="1332148"/>
              </a:tblGrid>
              <a:tr h="864096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СРАВНИТЕЛЬНАЯ 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СТЕПЕНЬ СРАВНЕНИЯ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ПРЕВОСХОДНАЯ 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СТЕПЕНЬ СРАВНЕНИЯ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056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ПРОСТАЯ ФОРМА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СОСТАВНАЯ ФОРМА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ПРОСТАЯ ФОРМА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СОСТАВНАЯ ФОРМА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0176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Основа прилагательног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 +</a:t>
                      </a:r>
                    </a:p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-ЕЕ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-ЕЙ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-Е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-ШЕ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ТОНЬШЕ, СЛАБЕЕ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БОЛЕЕ + прилагательное</a:t>
                      </a:r>
                    </a:p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Более сильный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Основа    прилагательного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</a:p>
                    <a:p>
                      <a:pPr algn="ctr"/>
                      <a:endParaRPr lang="ru-RU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-ЕЙШ – </a:t>
                      </a:r>
                    </a:p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-АЙШ-</a:t>
                      </a:r>
                    </a:p>
                    <a:p>
                      <a:pPr algn="ctr"/>
                      <a:endParaRPr lang="ru-RU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Сильнейший, величайший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Простая форма сравнительной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степени + всех</a:t>
                      </a:r>
                    </a:p>
                    <a:p>
                      <a:pPr algn="ctr"/>
                      <a:endParaRPr lang="ru-RU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Сильнее всех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15695 -0.3724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-186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35035 -0.193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СТЕПЕНИ СРАВНЕНИЯ НАРЕЧИЙ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772815"/>
          <a:ext cx="8640960" cy="453650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160240"/>
                <a:gridCol w="2160240"/>
                <a:gridCol w="4320480"/>
              </a:tblGrid>
              <a:tr h="116245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СРАВНИТЕЛЬНАЯ 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СТЕПЕНЬ СРАВНЕНИЯ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ПРЕВОСХОДНАЯ 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СТЕПЕНЬ СРАВНЕНИЯ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807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ПРОСТАЯ ФОРМА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СОСТАВНАЯ ФОРМА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СОСТАВНАЯ ФОРМА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3597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Наречие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ЕЕ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-ЕЙ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-Е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-ШЕ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ТОНЬ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 УМН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ЕЕ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БОЛЕЕ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+ наречие</a:t>
                      </a:r>
                    </a:p>
                    <a:p>
                      <a:pPr algn="ctr"/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Более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сильный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Сравнительная степень наречия +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всех (всего)</a:t>
                      </a:r>
                    </a:p>
                    <a:p>
                      <a:pPr algn="ctr"/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Сделал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 красивее 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всех</a:t>
                      </a:r>
                      <a:endParaRPr lang="ru-RU" sz="2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трелка вправо с вырезом 6">
            <a:hlinkClick r:id="rId3" action="ppaction://hlinksldjump"/>
          </p:cNvPr>
          <p:cNvSpPr/>
          <p:nvPr/>
        </p:nvSpPr>
        <p:spPr>
          <a:xfrm>
            <a:off x="7884368" y="5877272"/>
            <a:ext cx="978408" cy="484632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>
            <a:spLocks noChangeArrowheads="1"/>
          </p:cNvSpPr>
          <p:nvPr/>
        </p:nvSpPr>
        <p:spPr bwMode="auto">
          <a:xfrm>
            <a:off x="900113" y="2781300"/>
            <a:ext cx="7500937" cy="714375"/>
          </a:xfrm>
          <a:prstGeom prst="parallelogram">
            <a:avLst>
              <a:gd name="adj" fmla="val 107771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38100" algn="ctr">
            <a:solidFill>
              <a:srgbClr val="632523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Рисунок 20" descr="paper09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619814"/>
            <a:ext cx="2358231" cy="259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0" descr="paper09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20688"/>
            <a:ext cx="2413000" cy="26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 rot="16200000">
            <a:off x="1173957" y="1788319"/>
            <a:ext cx="2684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charset="0"/>
              </a:rPr>
              <a:t>Орфографический словарь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 rot="16200000">
            <a:off x="1821656" y="1859757"/>
            <a:ext cx="2684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charset="0"/>
              </a:rPr>
              <a:t>Этимологический словарь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 rot="16200000">
            <a:off x="2470944" y="1861344"/>
            <a:ext cx="2684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charset="0"/>
              </a:rPr>
              <a:t>Орфоэпический словарь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 rot="16200000">
            <a:off x="2974182" y="2004219"/>
            <a:ext cx="2684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charset="0"/>
              </a:rPr>
              <a:t>Толковый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charset="0"/>
              </a:rPr>
              <a:t> словарь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 rot="16200000">
            <a:off x="3520047" y="1744650"/>
            <a:ext cx="2828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charset="0"/>
              </a:rPr>
              <a:t>Словообразовательный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charset="0"/>
              </a:rPr>
              <a:t>словарь</a:t>
            </a:r>
            <a:endParaRPr lang="ru-RU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 rot="16200000">
            <a:off x="4171950" y="1958975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charset="0"/>
              </a:rPr>
              <a:t>Словарь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charset="0"/>
              </a:rPr>
              <a:t>синонимов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 rot="16200000">
            <a:off x="4819650" y="1887538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Arial" charset="0"/>
              </a:rPr>
              <a:t>Словарь 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Arial" charset="0"/>
              </a:rPr>
              <a:t>иностранных слов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 rot="16200000">
            <a:off x="5395913" y="1958975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Arial" charset="0"/>
              </a:rPr>
              <a:t>Словарь 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Arial" charset="0"/>
              </a:rPr>
              <a:t>паронимов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91680" y="3573016"/>
            <a:ext cx="5859016" cy="2930079"/>
          </a:xfrm>
          <a:prstGeom prst="roundRect">
            <a:avLst/>
          </a:prstGeom>
          <a:blipFill>
            <a:blip r:embed="rId4" cstate="print">
              <a:lum bright="33000" contrast="7000"/>
            </a:blip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ВЕЕ</a:t>
            </a:r>
            <a:b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БНЕЕ</a:t>
            </a:r>
            <a:endParaRPr lang="ru-RU" sz="48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Развернутая стрелка 15">
            <a:hlinkClick r:id="rId5" action="ppaction://hlinksldjump"/>
          </p:cNvPr>
          <p:cNvSpPr/>
          <p:nvPr/>
        </p:nvSpPr>
        <p:spPr>
          <a:xfrm rot="10800000" flipH="1">
            <a:off x="8172400" y="5517232"/>
            <a:ext cx="754453" cy="877824"/>
          </a:xfrm>
          <a:prstGeom prst="utur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50"/>
                            </p:stCondLst>
                            <p:childTnLst>
                              <p:par>
                                <p:cTn id="37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9" grpId="1"/>
      <p:bldP spid="11" grpId="0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1143000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ФИЗМИНУТКА ДЛЯ ГЛАЗ</a:t>
            </a:r>
            <a:endParaRPr lang="ru-RU" sz="5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1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8810236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3 из 241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192688"/>
          </a:xfrm>
          <a:prstGeom prst="rect">
            <a:avLst/>
          </a:prstGeom>
          <a:noFill/>
        </p:spPr>
      </p:pic>
      <p:pic>
        <p:nvPicPr>
          <p:cNvPr id="32772" name="Picture 4" descr="http://animashky.ru/flist/objiv/2/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293096"/>
            <a:ext cx="828675" cy="657226"/>
          </a:xfrm>
          <a:prstGeom prst="rect">
            <a:avLst/>
          </a:prstGeom>
          <a:noFill/>
        </p:spPr>
      </p:pic>
      <p:pic>
        <p:nvPicPr>
          <p:cNvPr id="32774" name="Picture 6" descr="http://animashky.ru/flist/objiv/2/2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149080"/>
            <a:ext cx="914400" cy="704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C -0.00642 -0.00231 -0.00642 -0.00532 -0.00955 -0.01273 C -0.01389 -0.02315 -0.01805 -0.03125 -0.02031 -0.04282 C -0.02135 -0.05463 -0.02326 -0.06597 -0.025 -0.07778 C -0.0243 -0.10532 -0.02916 -0.1456 -0.00955 -0.16504 C -0.00243 -0.17916 0.00417 -0.18055 0.01424 -0.18727 C 0.01789 -0.18958 0.02136 -0.19352 0.025 -0.1956 C 0.04028 -0.20393 0.05625 -0.20671 0.07257 -0.20787 C 0.08021 -0.20972 0.08785 -0.2118 0.09532 -0.21435 C 0.1 -0.21759 0.10556 -0.21759 0.10955 -0.22222 C 0.11771 -0.23171 0.12379 -0.24352 0.12969 -0.25555 C 0.13282 -0.2618 0.14045 -0.26342 0.14532 -0.26504 C 0.16337 -0.26296 0.16198 -0.26342 0.17379 -0.24768 C 0.17795 -0.23102 0.17084 -0.25671 0.17865 -0.23819 C 0.18195 -0.23032 0.18247 -0.21805 0.18334 -0.20972 C 0.18247 -0.19676 0.18368 -0.17523 0.17743 -0.16203 C 0.17483 -0.14838 0.16441 -0.13981 0.15712 -0.13009 C 0.15348 -0.12523 0.15018 -0.11921 0.14636 -0.11435 C 0.14219 -0.10926 0.13733 -0.10509 0.13334 -0.1 C 0.12969 -0.09537 0.12848 -0.09097 0.12379 -0.08889 C 0.11875 -0.08217 0.11302 -0.07685 0.10834 -0.0699 C 0.10608 -0.06643 0.10243 -0.05879 0.10243 -0.05879 C 0.1007 -0.05185 0.09809 -0.04653 0.09636 -0.03981 C 0.0967 -0.02291 0.09653 -0.00578 0.09757 0.01111 C 0.09844 0.02523 0.1073 0.03704 0.11302 0.04746 C 0.11511 0.05162 0.11962 0.05116 0.12257 0.05371 C 0.12396 0.05533 0.12483 0.05764 0.12622 0.0588 C 0.1283 0.06065 0.13108 0.06042 0.13334 0.06181 C 0.13872 0.06551 0.14514 0.06829 0.15 0.07292 C 0.15469 0.07732 0.15973 0.08079 0.16424 0.08565 C 0.17049 0.09213 0.17691 0.10278 0.18455 0.10602 C 0.19306 0.12199 0.20348 0.13496 0.21545 0.14607 C 0.22101 0.15093 0.22327 0.15648 0.22969 0.1588 C 0.24045 0.16898 0.25226 0.17454 0.26424 0.18218 C 0.26997 0.18635 0.27691 0.18426 0.28334 0.18542 C 0.30122 0.19792 0.32483 0.19468 0.3441 0.2 C 0.37066 0.19838 0.39723 0.19792 0.42379 0.19514 C 0.42639 0.19468 0.42848 0.19167 0.43091 0.19051 C 0.43924 0.18542 0.44358 0.18218 0.45122 0.17454 C 0.45591 0.16968 0.45799 0.1632 0.46302 0.1588 C 0.46823 0.14144 0.47657 0.12685 0.48334 0.11111 C 0.48872 0.09861 0.48924 0.08357 0.49532 0.0713 C 0.49775 0.05648 0.49983 0.0419 0.50122 0.02685 C 0.50087 0.01482 0.50105 0.00255 0.5 -0.00949 C 0.49983 -0.0118 0.49827 -0.01365 0.49757 -0.01597 C 0.49653 -0.01921 0.4941 -0.02847 0.49289 -0.03333 C 0.4915 -0.03842 0.48681 -0.04166 0.48455 -0.04606 C 0.47552 -0.06389 0.46927 -0.07893 0.45243 -0.08565 C 0.4441 -0.09398 0.43264 -0.09815 0.42257 -0.10162 C 0.41389 -0.10764 0.40261 -0.11203 0.39289 -0.11435 C 0.38716 -0.11828 0.38056 -0.11967 0.375 -0.12384 C 0.36754 -0.12963 0.3599 -0.13588 0.35122 -0.13819 C 0.34219 -0.14606 0.329 -0.15324 0.32136 -0.16342 C 0.30782 -0.18148 0.30191 -0.19352 0.29532 -0.21759 C 0.29358 -0.2243 0.29011 -0.22986 0.28802 -0.23657 C 0.28681 -0.24791 0.28351 -0.26273 0.27969 -0.27315 C 0.27622 -0.29953 0.27396 -0.32824 0.28334 -0.35231 C 0.28455 -0.36088 0.2842 -0.3618 0.28802 -0.3699 C 0.29063 -0.37546 0.29636 -0.38565 0.29636 -0.38565 C 0.30018 -0.40092 0.29688 -0.39305 0.30834 -0.40787 C 0.31337 -0.41458 0.31771 -0.42129 0.32379 -0.42708 C 0.33177 -0.43449 0.34202 -0.43773 0.35122 -0.4412 C 0.35938 -0.44444 0.36806 -0.45046 0.37622 -0.45231 C 0.38125 -0.45347 0.38646 -0.45347 0.39167 -0.45393 C 0.41042 -0.4625 0.42882 -0.4581 0.44879 -0.45717 C 0.45434 -0.45463 0.4599 -0.45185 0.46545 -0.4493 C 0.46823 -0.44398 0.47153 -0.44097 0.475 -0.43657 C 0.47848 -0.42268 0.47778 -0.4044 0.47136 -0.39213 C 0.46997 -0.38518 0.46667 -0.37708 0.46667 -0.3699 " pathEditMode="relative" ptsTypes="ffffffffffffffffffffffffffffffffffffffffffffffffffffffffffffffffffffA">
                                      <p:cBhvr>
                                        <p:cTn id="17" dur="5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0.06273 C -0.00868 -0.07569 -0.00746 -0.08842 -0.00503 -0.10092 C -0.00364 -0.12199 -0.00069 -0.13819 0.00695 -0.15648 C 0.00972 -0.16319 0.01424 -0.16782 0.01754 -0.17384 C 0.02292 -0.18356 0.02656 -0.19375 0.03299 -0.20231 C 0.03524 -0.21157 0.03247 -0.20347 0.03785 -0.21041 C 0.04323 -0.21736 0.04722 -0.22778 0.05452 -0.23102 C 0.06181 -0.23796 0.06962 -0.24537 0.0783 -0.24838 C 0.08906 -0.25787 0.10504 -0.25903 0.11754 -0.26111 C 0.12708 -0.26065 0.13663 -0.26088 0.14618 -0.25949 C 0.15573 -0.2581 0.16684 -0.2493 0.17587 -0.24537 C 0.18958 -0.23935 0.20313 -0.23495 0.21632 -0.22778 C 0.26302 -0.20278 0.20365 -0.23727 0.24861 -0.21041 C 0.25139 -0.20879 0.25434 -0.20764 0.25695 -0.20555 C 0.26094 -0.20231 0.26875 -0.19606 0.26875 -0.19606 C 0.2816 -0.17407 0.26007 -0.20972 0.27952 -0.18333 C 0.2875 -0.17245 0.29219 -0.15231 0.2974 -0.13889 C 0.29896 -0.12662 0.30156 -0.11342 0.30573 -0.10231 C 0.3066 -0.08703 0.30677 -0.08148 0.3092 -0.06898 C 0.30799 -0.04953 0.30747 -0.02986 0.30573 -0.01041 C 0.30347 0.01574 0.28507 0.05023 0.27361 0.0706 C 0.25677 0.1007 0.22465 0.14537 0.19861 0.16111 C 0.16163 0.18357 0.12101 0.19375 0.08073 0.19908 C 0.01059 0.19722 -0.01649 0.19769 -0.07048 0.18959 C -0.08698 0.18357 -0.10625 0.18496 -0.1217 0.17385 C -0.1368 0.16297 -0.15208 0.14769 -0.16458 0.13241 C -0.16944 0.12639 -0.17639 0.11389 -0.18246 0.1088 C -0.18559 0.09746 -0.19253 0.09005 -0.19548 0.07847 C -0.19844 0.06713 -0.19653 0.07176 -0.20035 0.06435 C -0.20243 0.04815 -0.2066 0.03287 -0.20868 0.01667 C -0.20833 0.00139 -0.20885 -0.01412 -0.20746 -0.0294 C -0.20694 -0.03472 -0.20399 -0.03889 -0.2026 -0.04375 C -0.19548 -0.0699 -0.18559 -0.08727 -0.17292 -0.10879 C -0.16667 -0.11944 -0.15746 -0.13102 -0.15035 -0.14051 C -0.1441 -0.14884 -0.14948 -0.14236 -0.14305 -0.14838 C -0.14028 -0.15092 -0.13472 -0.15648 -0.13472 -0.15648 C -0.13194 -0.16227 -0.12778 -0.16574 -0.12413 -0.1706 C -0.12482 -0.17639 -0.12465 -0.18264 -0.12639 -0.18819 C -0.12726 -0.1912 -0.1441 -0.21319 -0.14427 -0.21342 C -0.14913 -0.21967 -0.1533 -0.22685 -0.15868 -0.23264 C -0.17413 -0.24907 -0.19305 -0.25995 -0.21094 -0.2706 C -0.22101 -0.27662 -0.22969 -0.28287 -0.2408 -0.28495 C -0.26875 -0.29768 -0.3 -0.29375 -0.32882 -0.2993 C -0.34219 -0.3081 -0.35642 -0.30879 -0.37048 -0.31504 C -0.38246 -0.32037 -0.39236 -0.32986 -0.40382 -0.33565 C -0.4191 -0.35231 -0.42795 -0.37176 -0.43125 -0.39768 C -0.4309 -0.41041 -0.43107 -0.42315 -0.43003 -0.43565 C -0.42899 -0.44884 -0.41736 -0.47523 -0.41094 -0.48495 C -0.4092 -0.4875 -0.40677 -0.48889 -0.40503 -0.4912 C -0.40052 -0.49722 -0.39705 -0.50578 -0.3908 -0.50879 C -0.38646 -0.51412 -0.38333 -0.51643 -0.3776 -0.51828 C -0.36285 -0.53217 -0.33576 -0.53171 -0.31927 -0.53264 C -0.28229 -0.54097 -0.22691 -0.53472 -0.19548 -0.53426 C -0.17917 -0.52685 -0.16337 -0.51852 -0.1467 -0.51203 C -0.19097 -0.47176 -0.23142 -0.47523 -0.28472 -0.47384 C -0.2875 -0.47268 -0.29045 -0.47199 -0.29305 -0.4706 C -0.29896 -0.46736 -0.29479 -0.46759 -0.29792 -0.46759 " pathEditMode="relative" ptsTypes="fffffffffff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666 -0.3699 C 0.47743 -0.3787 0.49357 -0.37615 0.5059 -0.37777 C 0.5309 -0.37685 0.54409 -0.37615 0.56545 -0.37291 C 0.57447 -0.3699 0.58368 -0.36921 0.59288 -0.36666 C 0.59409 -0.3655 0.59531 -0.36435 0.59652 -0.36342 C 0.59756 -0.36273 0.59895 -0.36273 0.59999 -0.3618 C 0.60711 -0.35601 0.61232 -0.34884 0.61909 -0.34282 C 0.62395 -0.33379 0.62951 -0.3243 0.63333 -0.31435 C 0.63749 -0.30347 0.64131 -0.29097 0.64652 -0.28101 C 0.64722 -0.27685 0.64791 -0.27222 0.64878 -0.26828 C 0.64947 -0.26504 0.65121 -0.25879 0.65121 -0.25879 C 0.65451 -0.23263 0.65347 -0.24513 0.64999 -0.19513 C 0.6493 -0.18425 0.64756 -0.17407 0.64166 -0.16666 C 0.63854 -0.15439 0.63368 -0.14629 0.62743 -0.13657 C 0.62274 -0.12962 0.61857 -0.12037 0.61319 -0.11435 C 0.60954 -0.11041 0.60538 -0.10879 0.60121 -0.10624 C 0.59861 -0.10462 0.5967 -0.10138 0.59409 -0.09999 C 0.58645 -0.09606 0.57621 -0.09374 0.56788 -0.09212 C 0.54444 -0.09305 0.5276 -0.09537 0.5059 -0.09837 C 0.49687 -0.10162 0.48576 -0.10393 0.47743 -0.10949 C 0.47135 -0.11342 0.46475 -0.11689 0.45833 -0.11898 C 0.44739 -0.12916 0.43229 -0.13425 0.41909 -0.13657 C 0.41111 -0.13611 0.40329 -0.13587 0.39531 -0.13495 C 0.39409 -0.13472 0.39166 -0.13333 0.39166 -0.13333 " pathEditMode="relative" ptsTypes="fffffffffffffffffffffffA">
                                      <p:cBhvr>
                                        <p:cTn id="23" dur="5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792 -0.46759 C -0.30017 -0.45856 -0.30469 -0.45023 -0.30868 -0.44236 C -0.31094 -0.4331 -0.30816 -0.44166 -0.31337 -0.43286 C -0.32031 -0.42106 -0.32847 -0.403 -0.33958 -0.39791 C -0.34757 -0.38726 -0.34358 -0.38981 -0.35035 -0.3868 C -0.35885 -0.378 -0.36771 -0.36967 -0.37656 -0.36134 C -0.37969 -0.35833 -0.38212 -0.35393 -0.3849 -0.35023 C -0.3868 -0.34768 -0.3908 -0.34236 -0.3908 -0.34236 C -0.39375 -0.33101 -0.39184 -0.33564 -0.39566 -0.328 C -0.39809 -0.31319 -0.3993 -0.29421 -0.39444 -0.28032 C -0.38854 -0.26365 -0.37951 -0.24351 -0.36701 -0.23425 C -0.35573 -0.22569 -0.34271 -0.22129 -0.33003 -0.21851 C -0.32257 -0.21504 -0.31406 -0.21504 -0.30625 -0.21365 C -0.27726 -0.2037 -0.23316 -0.21157 -0.21233 -0.21203 C -0.19687 -0.2162 -0.20434 -0.21458 -0.18958 -0.21689 C -0.17621 -0.2243 -0.16215 -0.22523 -0.14792 -0.22638 C -0.13924 -0.23055 -0.13125 -0.23032 -0.1217 -0.23124 C -0.1092 -0.23564 -0.09635 -0.23587 -0.08368 -0.23911 C -0.0684 -0.24282 -0.05399 -0.2456 -0.03837 -0.24698 C -0.02326 -0.25208 -0.00625 -0.25648 0.0092 -0.2581 C 0.02222 -0.25948 0.04844 -0.26134 0.04844 -0.26134 C 0.07222 -0.26087 0.09618 -0.26064 0.11997 -0.25972 C 0.14358 -0.25879 0.16684 -0.24536 0.1901 -0.24073 C 0.19549 -0.23703 0.19826 -0.23425 0.20434 -0.23286 C 0.21059 -0.22731 0.21615 -0.2243 0.22344 -0.22175 C 0.2276 -0.2162 0.22969 -0.21388 0.23542 -0.21203 C 0.24375 -0.20092 0.23229 -0.21527 0.24722 -0.20254 C 0.2533 -0.19745 0.25695 -0.18842 0.26389 -0.18518 C 0.27153 -0.17152 0.275 -0.15115 0.27708 -0.13425 C 0.27587 -0.10462 0.27431 -0.09259 0.26267 -0.06921 C 0.26094 -0.06111 0.24774 -0.04606 0.24375 -0.04073 C 0.2342 -0.028 0.21823 -0.00185 0.20556 0.00371 C 0.19601 0.01644 0.20104 0.01343 0.19254 0.01644 C 0.17917 0.03427 0.15972 0.04098 0.14254 0.04977 C 0.13056 0.05602 0.11945 0.06459 0.10677 0.06876 C 0.08802 0.07501 0.06892 0.07755 0.04965 0.07964 C 0.02899 0.07917 0.00833 0.07917 -0.01233 0.07825 C -0.02292 0.07755 -0.03177 0.06991 -0.04201 0.06714 C -0.05312 0.05996 -0.03854 0.06876 -0.05868 0.06089 C -0.07118 0.05602 -0.08177 0.04306 -0.09323 0.03542 C -0.09635 0.02964 -0.10069 0.02639 -0.10399 0.0213 C -0.10885 0.01343 -0.11128 0.00394 -0.1158 -0.00416 C -0.12049 -0.02314 -0.13055 -0.04351 -0.13958 -0.05972 C -0.14236 -0.07083 -0.14288 -0.0824 -0.1467 -0.09305 C -0.14549 -0.12013 -0.14896 -0.14027 -0.13837 -0.16134 C -0.13663 -0.17129 -0.13194 -0.18009 -0.12778 -0.18842 C -0.12153 -0.20115 -0.1158 -0.21365 -0.10746 -0.22476 C -0.10451 -0.23657 -0.10868 -0.22291 -0.10278 -0.23286 C -0.10208 -0.23425 -0.10226 -0.23611 -0.10156 -0.23749 C -0.09774 -0.2449 -0.09271 -0.25115 -0.08837 -0.2581 C -0.08628 -0.26157 -0.08125 -0.26759 -0.08125 -0.26759 C -0.07882 -0.278 -0.0743 -0.28611 -0.0717 -0.29629 C -0.07205 -0.30532 -0.07153 -0.31435 -0.07292 -0.32314 C -0.07448 -0.3331 -0.09514 -0.33749 -0.10156 -0.33749 " pathEditMode="relative" ptsTypes="fffffffffffffffffffffffffffffffffffffffffffffffffffffA">
                                      <p:cBhvr>
                                        <p:cTn id="26" dur="5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зелёный -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зелёный -4</Template>
  <TotalTime>660</TotalTime>
  <Words>670</Words>
  <Application>Microsoft Office PowerPoint</Application>
  <PresentationFormat>Экран (4:3)</PresentationFormat>
  <Paragraphs>216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зелёный -4</vt:lpstr>
      <vt:lpstr>Урок русского языка  в  7 классе  по  теме «Степени  сравнения  наречий» </vt:lpstr>
      <vt:lpstr>Презентация PowerPoint</vt:lpstr>
      <vt:lpstr>Ф.И. Тютчев</vt:lpstr>
      <vt:lpstr>АНАЛИЗ ПРЕДЛОЖЕНИЯ</vt:lpstr>
      <vt:lpstr>Презентация PowerPoint</vt:lpstr>
      <vt:lpstr>СТЕПЕНИ СРАВНЕНИЯ НАРЕЧИЙ</vt:lpstr>
      <vt:lpstr>Презентация PowerPoint</vt:lpstr>
      <vt:lpstr>ФИЗМИНУТКА ДЛЯ ГЛАЗ</vt:lpstr>
      <vt:lpstr>Презентация PowerPoint</vt:lpstr>
      <vt:lpstr>Сравните предложения</vt:lpstr>
      <vt:lpstr>ЗАПОМНИ!</vt:lpstr>
      <vt:lpstr>Прилагательное или наречие?</vt:lpstr>
      <vt:lpstr>ВЫБОРОЧНЫЙ ДИКТАНТ</vt:lpstr>
      <vt:lpstr>ПРОВЕРЬ СЕБЯ!</vt:lpstr>
      <vt:lpstr>КОНСТРУИРОВАНИЕ ПРЕДЛОЖЕНИЙ</vt:lpstr>
      <vt:lpstr>Презентация PowerPoint</vt:lpstr>
      <vt:lpstr>Чтобы упрочить ваши знания, Даю домашнее задание</vt:lpstr>
      <vt:lpstr> Давайте пошушукаемся: </vt:lpstr>
      <vt:lpstr>Презентация PowerPoint</vt:lpstr>
      <vt:lpstr>Интернет – 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dc:description>З.В. Александрова  http://aida.ucoz.ru</dc:description>
  <cp:lastModifiedBy>Юлия</cp:lastModifiedBy>
  <cp:revision>70</cp:revision>
  <dcterms:created xsi:type="dcterms:W3CDTF">2010-12-27T13:56:44Z</dcterms:created>
  <dcterms:modified xsi:type="dcterms:W3CDTF">2015-12-20T04:59:55Z</dcterms:modified>
</cp:coreProperties>
</file>